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82" r:id="rId3"/>
    <p:sldId id="276" r:id="rId4"/>
    <p:sldId id="277" r:id="rId5"/>
    <p:sldId id="280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1" r:id="rId15"/>
    <p:sldId id="290" r:id="rId16"/>
    <p:sldId id="292" r:id="rId17"/>
    <p:sldId id="293" r:id="rId18"/>
    <p:sldId id="294" r:id="rId19"/>
    <p:sldId id="295" r:id="rId20"/>
    <p:sldId id="297" r:id="rId21"/>
    <p:sldId id="296" r:id="rId22"/>
    <p:sldId id="298" r:id="rId23"/>
    <p:sldId id="26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85F"/>
    <a:srgbClr val="A62B22"/>
    <a:srgbClr val="081554"/>
    <a:srgbClr val="C73A13"/>
    <a:srgbClr val="D1B821"/>
    <a:srgbClr val="8B3D71"/>
    <a:srgbClr val="7E1C70"/>
    <a:srgbClr val="B05918"/>
    <a:srgbClr val="0D0547"/>
    <a:srgbClr val="110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18.16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1.57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1.74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2.3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2.50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3.14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3.33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3.4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3.66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3.96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14.1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18.6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14.58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14.78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22.9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5T22:14:29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1 356 24575,'905'-50'0,"-734"36"0,410 5 0,-337 12 0,4999-3 0,-4463-19 0,-18 0 0,3256 20 0,-3551 17 0,-74 0 0,1141-14 0,-789-7 0,-351 5 0,455-5 0,-596-12 0,-132 5 0,0 5 0,137 12 0,696 19 0,-677-28 0,1401 2 0,-1431-18 0,-30 0 0,177 5 0,715-10 0,103 23 0,-956-17 0,-52 1 0,-93 13 0,325-20 0,25 10 0,-349 14 0,-76-3 0,-1-2 0,44-9 0,-40 5 0,62-3 0,104 13 0,67-4 0,-85-24 0,308-31-221,-370 40-923,-88 13-5682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5T22:14:32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24575,'5546'0'-1365,"-5516"0"-5461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5T22:14:44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24575,'7116'0'0,"-6355"18"0,-48 0 0,2483-16 0,-1533-5 0,1956 3 0,-3579-2 61,72-13-1,-16 1-1546,-63 11-5340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5T22:14:52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5T22:14:52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53.78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5T22:17:00.92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62FEF-3F0A-4014-B916-6945BC6F3186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E46A1-6138-47FC-BF70-C9ECDEAA8E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3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0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2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9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1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1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61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6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9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2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8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E2557-A48D-49DA-A629-8EF3B4B58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1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E2557-A48D-49DA-A629-8EF3B4B587E5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55983-BF1E-4091-8929-7DA3BF901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6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customXml" Target="../ink/ink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customXml" Target="../ink/ink15.xml"/><Relationship Id="rId18" Type="http://schemas.openxmlformats.org/officeDocument/2006/relationships/image" Target="../media/image25.png"/><Relationship Id="rId3" Type="http://schemas.openxmlformats.org/officeDocument/2006/relationships/customXml" Target="../ink/ink9.xml"/><Relationship Id="rId21" Type="http://schemas.openxmlformats.org/officeDocument/2006/relationships/customXml" Target="../ink/ink21.xml"/><Relationship Id="rId7" Type="http://schemas.openxmlformats.org/officeDocument/2006/relationships/customXml" Target="../ink/ink11.xml"/><Relationship Id="rId12" Type="http://schemas.openxmlformats.org/officeDocument/2006/relationships/image" Target="../media/image24.png"/><Relationship Id="rId17" Type="http://schemas.openxmlformats.org/officeDocument/2006/relationships/customXml" Target="../ink/ink19.xml"/><Relationship Id="rId2" Type="http://schemas.openxmlformats.org/officeDocument/2006/relationships/image" Target="../media/image14.png"/><Relationship Id="rId16" Type="http://schemas.openxmlformats.org/officeDocument/2006/relationships/customXml" Target="../ink/ink18.xml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14.xml"/><Relationship Id="rId5" Type="http://schemas.openxmlformats.org/officeDocument/2006/relationships/customXml" Target="../ink/ink10.xml"/><Relationship Id="rId15" Type="http://schemas.openxmlformats.org/officeDocument/2006/relationships/customXml" Target="../ink/ink17.xml"/><Relationship Id="rId23" Type="http://schemas.openxmlformats.org/officeDocument/2006/relationships/image" Target="../media/image27.png"/><Relationship Id="rId10" Type="http://schemas.openxmlformats.org/officeDocument/2006/relationships/customXml" Target="../ink/ink13.xml"/><Relationship Id="rId19" Type="http://schemas.openxmlformats.org/officeDocument/2006/relationships/customXml" Target="../ink/ink20.xml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customXml" Target="../ink/ink16.xml"/><Relationship Id="rId22" Type="http://schemas.openxmlformats.org/officeDocument/2006/relationships/customXml" Target="../ink/ink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171126"/>
          </a:xfrm>
          <a:prstGeom prst="rect">
            <a:avLst/>
          </a:prstGeom>
          <a:solidFill>
            <a:srgbClr val="C73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477677"/>
            <a:ext cx="12192000" cy="325924"/>
          </a:xfrm>
          <a:prstGeom prst="rect">
            <a:avLst/>
          </a:prstGeom>
          <a:solidFill>
            <a:srgbClr val="C73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73A1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72020"/>
            <a:ext cx="12192000" cy="34615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98" y="247442"/>
            <a:ext cx="675112" cy="675112"/>
          </a:xfrm>
          <a:prstGeom prst="rect">
            <a:avLst/>
          </a:prstGeom>
        </p:spPr>
      </p:pic>
      <p:sp>
        <p:nvSpPr>
          <p:cNvPr id="15" name="object 10"/>
          <p:cNvSpPr txBox="1"/>
          <p:nvPr/>
        </p:nvSpPr>
        <p:spPr>
          <a:xfrm>
            <a:off x="175876" y="980389"/>
            <a:ext cx="27217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  <a:t>ДЕПАРТАМЕНТ ОБРАЗОВАНИЯ </a:t>
            </a:r>
            <a:b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  <a:t>ОРЛОВСКОЙ ОБЛАСТИ</a:t>
            </a:r>
          </a:p>
        </p:txBody>
      </p:sp>
      <p:sp>
        <p:nvSpPr>
          <p:cNvPr id="16" name="object 10"/>
          <p:cNvSpPr txBox="1"/>
          <p:nvPr/>
        </p:nvSpPr>
        <p:spPr>
          <a:xfrm>
            <a:off x="234042" y="2458170"/>
            <a:ext cx="272175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bg1"/>
                </a:solidFill>
                <a:latin typeface="Calibri"/>
                <a:cs typeface="Calibri"/>
              </a:rPr>
              <a:t>БУ ОО ДПО «ИНСТИТУТ РАЗВИТИЯ ОБРАЗОВАНИЯ»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76" y="1688022"/>
            <a:ext cx="558778" cy="615350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2997001" y="247442"/>
            <a:ext cx="7844936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0510"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Организационно – методические ресурсы введения обновленных ФГОС НОО и ФГОС ООО</a:t>
            </a:r>
            <a:endParaRPr lang="ru-RU" sz="4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205681" y="1887311"/>
            <a:ext cx="9952794" cy="3771356"/>
          </a:xfrm>
          <a:prstGeom prst="rect">
            <a:avLst/>
          </a:prstGeom>
        </p:spPr>
      </p:pic>
      <p:pic>
        <p:nvPicPr>
          <p:cNvPr id="1026" name="Picture 2" descr="https://pbs.twimg.com/media/EnOfpxjWEAQ6g_w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2450"/>
            <a:ext cx="6304547" cy="315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4547" y="4220388"/>
            <a:ext cx="5376591" cy="15752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FF0000"/>
                </a:solidFill>
              </a:rPr>
              <a:t>Жиронкина Л.Н., заместитель директора БУ ОО ДПО «Институт развития образования», </a:t>
            </a:r>
            <a:r>
              <a:rPr lang="ru-RU" sz="2800" b="1" dirty="0" err="1">
                <a:solidFill>
                  <a:srgbClr val="FF0000"/>
                </a:solidFill>
              </a:rPr>
              <a:t>к.ист.н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3600" b="1" dirty="0">
              <a:solidFill>
                <a:srgbClr val="C73A1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C73A13"/>
                </a:solidFill>
              </a:rPr>
              <a:t>16 марта 2022 </a:t>
            </a:r>
          </a:p>
        </p:txBody>
      </p:sp>
    </p:spTree>
    <p:extLst>
      <p:ext uri="{BB962C8B-B14F-4D97-AF65-F5344CB8AC3E}">
        <p14:creationId xmlns:p14="http://schemas.microsoft.com/office/powerpoint/2010/main" val="277321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6C64C1-A2AF-4D5A-B98B-70687D2D1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49" y="1107583"/>
            <a:ext cx="10774251" cy="506938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3600" dirty="0"/>
              <a:t>На основе ФГОС разрабатываются примерные основные образовательные программы начального общего образования (ПООП НОО) и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основные образовательные программы основного общего образования (ПООП ООО)</a:t>
            </a:r>
            <a:endParaRPr lang="ru-RU" sz="3600" dirty="0"/>
          </a:p>
          <a:p>
            <a:pPr>
              <a:buFontTx/>
              <a:buChar char="-"/>
            </a:pPr>
            <a:r>
              <a:rPr lang="ru-RU" sz="3600" dirty="0"/>
              <a:t>Основные образовательные программы начального и основного общего образования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общеобразовательных организаций </a:t>
            </a:r>
            <a:r>
              <a:rPr lang="ru-RU" sz="3600" dirty="0"/>
              <a:t>разрабатываются и утверждаются организацией самостоятельно на основе ФГОС и с учетом ПООП </a:t>
            </a:r>
          </a:p>
        </p:txBody>
      </p:sp>
    </p:spTree>
    <p:extLst>
      <p:ext uri="{BB962C8B-B14F-4D97-AF65-F5344CB8AC3E}">
        <p14:creationId xmlns:p14="http://schemas.microsoft.com/office/powerpoint/2010/main" val="1611748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67343719-65A9-4CB2-BBB6-26D0B7A2D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6" t="17832" r="5625" b="9655"/>
          <a:stretch/>
        </p:blipFill>
        <p:spPr>
          <a:xfrm>
            <a:off x="141668" y="925085"/>
            <a:ext cx="12050332" cy="5437077"/>
          </a:xfr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D27F7723-5379-4046-952E-F0CA2C0AF860}"/>
              </a:ext>
            </a:extLst>
          </p:cNvPr>
          <p:cNvGrpSpPr/>
          <p:nvPr/>
        </p:nvGrpSpPr>
        <p:grpSpPr>
          <a:xfrm>
            <a:off x="3438264" y="2253610"/>
            <a:ext cx="360" cy="360"/>
            <a:chOff x="3438264" y="2253610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3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8458CDEF-F015-41F3-BA4A-AC0A668FE463}"/>
                    </a:ext>
                  </a:extLst>
                </p14:cNvPr>
                <p14:cNvContentPartPr/>
                <p14:nvPr/>
              </p14:nvContentPartPr>
              <p14:xfrm>
                <a:off x="3438264" y="2253610"/>
                <a:ext cx="360" cy="36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8458CDEF-F015-41F3-BA4A-AC0A668FE46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20624" y="214561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5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76C35CEC-811E-40E4-A01F-B151B62E8C35}"/>
                    </a:ext>
                  </a:extLst>
                </p14:cNvPr>
                <p14:cNvContentPartPr/>
                <p14:nvPr/>
              </p14:nvContentPartPr>
              <p14:xfrm>
                <a:off x="3438264" y="2253610"/>
                <a:ext cx="360" cy="36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76C35CEC-811E-40E4-A01F-B151B62E8C3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20624" y="214561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89691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F1D19263-99E9-41A8-9AF5-5A52D953F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02" t="18423" r="10618" b="15278"/>
          <a:stretch/>
        </p:blipFill>
        <p:spPr>
          <a:xfrm>
            <a:off x="342941" y="1043189"/>
            <a:ext cx="11506117" cy="5615188"/>
          </a:xfrm>
        </p:spPr>
      </p:pic>
    </p:spTree>
    <p:extLst>
      <p:ext uri="{BB962C8B-B14F-4D97-AF65-F5344CB8AC3E}">
        <p14:creationId xmlns:p14="http://schemas.microsoft.com/office/powerpoint/2010/main" val="221438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48C5ADC7-8ED4-40D8-BDCD-3504E798E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83" t="19904" r="20985" b="31975"/>
          <a:stretch/>
        </p:blipFill>
        <p:spPr>
          <a:xfrm>
            <a:off x="499893" y="1030310"/>
            <a:ext cx="11192213" cy="516442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xmlns="" id="{534D39EC-8BC5-41F4-A23A-7474E51EDFB9}"/>
                  </a:ext>
                </a:extLst>
              </p14:cNvPr>
              <p14:cNvContentPartPr/>
              <p14:nvPr/>
            </p14:nvContentPartPr>
            <p14:xfrm>
              <a:off x="1171344" y="4237291"/>
              <a:ext cx="9762840" cy="12816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534D39EC-8BC5-41F4-A23A-7474E51EDF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2704" y="4228651"/>
                <a:ext cx="97804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xmlns="" id="{AF3B15D9-CF80-4F17-8EDF-C80C9DA2E6C5}"/>
                  </a:ext>
                </a:extLst>
              </p14:cNvPr>
              <p14:cNvContentPartPr/>
              <p14:nvPr/>
            </p14:nvContentPartPr>
            <p14:xfrm>
              <a:off x="759504" y="5022451"/>
              <a:ext cx="2008080" cy="3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AF3B15D9-CF80-4F17-8EDF-C80C9DA2E6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0864" y="5013451"/>
                <a:ext cx="2025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xmlns="" id="{34B3F50F-3586-4AB6-9095-67EF9E7AA6C1}"/>
                  </a:ext>
                </a:extLst>
              </p14:cNvPr>
              <p14:cNvContentPartPr/>
              <p14:nvPr/>
            </p14:nvContentPartPr>
            <p14:xfrm>
              <a:off x="1480584" y="2408131"/>
              <a:ext cx="6245640" cy="1404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34B3F50F-3586-4AB6-9095-67EF9E7AA6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1584" y="2399131"/>
                <a:ext cx="626328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52258AD-A98C-405C-A522-CBEF237DD9CF}"/>
              </a:ext>
            </a:extLst>
          </p:cNvPr>
          <p:cNvGrpSpPr/>
          <p:nvPr/>
        </p:nvGrpSpPr>
        <p:grpSpPr>
          <a:xfrm>
            <a:off x="13020024" y="4121011"/>
            <a:ext cx="360" cy="360"/>
            <a:chOff x="13020024" y="412101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xmlns="" id="{DB67CF86-2789-42ED-8CFD-73398000D8E3}"/>
                    </a:ext>
                  </a:extLst>
                </p14:cNvPr>
                <p14:cNvContentPartPr/>
                <p14:nvPr/>
              </p14:nvContentPartPr>
              <p14:xfrm>
                <a:off x="13020024" y="4121011"/>
                <a:ext cx="360" cy="36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DB67CF86-2789-42ED-8CFD-73398000D8E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011384" y="41120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xmlns="" id="{5E72F658-E525-44B9-A885-DBD629396018}"/>
                    </a:ext>
                  </a:extLst>
                </p14:cNvPr>
                <p14:cNvContentPartPr/>
                <p14:nvPr/>
              </p14:nvContentPartPr>
              <p14:xfrm>
                <a:off x="13020024" y="4121011"/>
                <a:ext cx="360" cy="36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5E72F658-E525-44B9-A885-DBD62939601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011384" y="41120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F16CDE28-3AFE-4F4A-91FD-AB0A3AC08221}"/>
                  </a:ext>
                </a:extLst>
              </p14:cNvPr>
              <p14:cNvContentPartPr/>
              <p14:nvPr/>
            </p14:nvContentPartPr>
            <p14:xfrm>
              <a:off x="1029864" y="6156010"/>
              <a:ext cx="360" cy="360"/>
            </p14:xfrm>
          </p:contentPart>
        </mc:Choice>
        <mc:Fallback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F16CDE28-3AFE-4F4A-91FD-AB0A3AC0822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11864" y="6048010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6387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F1D19263-99E9-41A8-9AF5-5A52D953F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02" t="18423" r="10618" b="15278"/>
          <a:stretch/>
        </p:blipFill>
        <p:spPr>
          <a:xfrm>
            <a:off x="342941" y="1043189"/>
            <a:ext cx="11506117" cy="5615188"/>
          </a:xfr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ED910AB9-45AE-4C98-9ACB-F5918D12E2FF}"/>
                  </a:ext>
                </a:extLst>
              </p14:cNvPr>
              <p14:cNvContentPartPr/>
              <p14:nvPr/>
            </p14:nvContentPartPr>
            <p14:xfrm>
              <a:off x="4275624" y="4842010"/>
              <a:ext cx="360" cy="360"/>
            </p14:xfrm>
          </p:contentPart>
        </mc:Choice>
        <mc:Fallback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ED910AB9-45AE-4C98-9ACB-F5918D12E2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7624" y="4734370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87B540C5-98EA-4BE1-8D12-816EDC6A8186}"/>
              </a:ext>
            </a:extLst>
          </p:cNvPr>
          <p:cNvGrpSpPr/>
          <p:nvPr/>
        </p:nvGrpSpPr>
        <p:grpSpPr>
          <a:xfrm>
            <a:off x="4313784" y="4403890"/>
            <a:ext cx="360" cy="360"/>
            <a:chOff x="4313784" y="4403890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5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5D913993-8234-41BE-8502-7FE936545D9B}"/>
                    </a:ext>
                  </a:extLst>
                </p14:cNvPr>
                <p14:cNvContentPartPr/>
                <p14:nvPr/>
              </p14:nvContentPartPr>
              <p14:xfrm>
                <a:off x="4313784" y="4403890"/>
                <a:ext cx="360" cy="360"/>
              </p14:xfrm>
            </p:contentPart>
          </mc:Choice>
          <mc:Fallback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5D913993-8234-41BE-8502-7FE936545D9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96144" y="429625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7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3B846ED5-A073-4F68-AAAC-6D22BF320AF0}"/>
                    </a:ext>
                  </a:extLst>
                </p14:cNvPr>
                <p14:cNvContentPartPr/>
                <p14:nvPr/>
              </p14:nvContentPartPr>
              <p14:xfrm>
                <a:off x="4313784" y="4403890"/>
                <a:ext cx="360" cy="360"/>
              </p14:xfrm>
            </p:contentPart>
          </mc:Choice>
          <mc:Fallback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3B846ED5-A073-4F68-AAAC-6D22BF320A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96144" y="429625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F22FCD3-EFDB-41E9-8051-2DEB2ACE6A85}"/>
              </a:ext>
            </a:extLst>
          </p:cNvPr>
          <p:cNvGrpSpPr/>
          <p:nvPr/>
        </p:nvGrpSpPr>
        <p:grpSpPr>
          <a:xfrm>
            <a:off x="2858664" y="1506250"/>
            <a:ext cx="13320" cy="360"/>
            <a:chOff x="2858664" y="1506250"/>
            <a:chExt cx="1332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8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F5A420B5-F3C8-464F-90C4-39A566129673}"/>
                    </a:ext>
                  </a:extLst>
                </p14:cNvPr>
                <p14:cNvContentPartPr/>
                <p14:nvPr/>
              </p14:nvContentPartPr>
              <p14:xfrm>
                <a:off x="2858664" y="1506250"/>
                <a:ext cx="360" cy="360"/>
              </p14:xfrm>
            </p:contentPart>
          </mc:Choice>
          <mc:Fallback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F5A420B5-F3C8-464F-90C4-39A5661296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40664" y="139861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0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B0153C0D-B826-40ED-AB9B-B97EF85C3ADB}"/>
                    </a:ext>
                  </a:extLst>
                </p14:cNvPr>
                <p14:cNvContentPartPr/>
                <p14:nvPr/>
              </p14:nvContentPartPr>
              <p14:xfrm>
                <a:off x="2858664" y="1506250"/>
                <a:ext cx="360" cy="36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B0153C0D-B826-40ED-AB9B-B97EF85C3AD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40664" y="139861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1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2E08FBE-CBA1-4294-AE9F-2CA73118C0A5}"/>
                    </a:ext>
                  </a:extLst>
                </p14:cNvPr>
                <p14:cNvContentPartPr/>
                <p14:nvPr/>
              </p14:nvContentPartPr>
              <p14:xfrm>
                <a:off x="2871624" y="1506250"/>
                <a:ext cx="360" cy="36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92E08FBE-CBA1-4294-AE9F-2CA73118C0A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53984" y="139861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3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F87746B5-9EF2-4823-8EC2-E5B61B786AAA}"/>
                    </a:ext>
                  </a:extLst>
                </p14:cNvPr>
                <p14:cNvContentPartPr/>
                <p14:nvPr/>
              </p14:nvContentPartPr>
              <p14:xfrm>
                <a:off x="2871624" y="1506250"/>
                <a:ext cx="360" cy="36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F87746B5-9EF2-4823-8EC2-E5B61B786AA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53984" y="139861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4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4894CBB7-864D-4CDC-9C48-ABA62815DE3D}"/>
                    </a:ext>
                  </a:extLst>
                </p14:cNvPr>
                <p14:cNvContentPartPr/>
                <p14:nvPr/>
              </p14:nvContentPartPr>
              <p14:xfrm>
                <a:off x="2871624" y="1506250"/>
                <a:ext cx="360" cy="3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4894CBB7-864D-4CDC-9C48-ABA62815DE3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53984" y="139861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5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CB7BA882-A6BA-45A2-9761-0A83F782A671}"/>
                    </a:ext>
                  </a:extLst>
                </p14:cNvPr>
                <p14:cNvContentPartPr/>
                <p14:nvPr/>
              </p14:nvContentPartPr>
              <p14:xfrm>
                <a:off x="2871624" y="1506250"/>
                <a:ext cx="360" cy="36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CB7BA882-A6BA-45A2-9761-0A83F782A67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53984" y="139861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6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D228B292-5EFD-473A-8C1F-8E2767CA917B}"/>
                    </a:ext>
                  </a:extLst>
                </p14:cNvPr>
                <p14:cNvContentPartPr/>
                <p14:nvPr/>
              </p14:nvContentPartPr>
              <p14:xfrm>
                <a:off x="2871624" y="1506250"/>
                <a:ext cx="360" cy="36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D228B292-5EFD-473A-8C1F-8E2767CA917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53984" y="139861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E69B3C62-E610-4AB7-B0E3-97E2A99B9E7A}"/>
              </a:ext>
            </a:extLst>
          </p:cNvPr>
          <p:cNvGrpSpPr/>
          <p:nvPr/>
        </p:nvGrpSpPr>
        <p:grpSpPr>
          <a:xfrm>
            <a:off x="6014064" y="3193570"/>
            <a:ext cx="26280" cy="360"/>
            <a:chOff x="6014064" y="3193570"/>
            <a:chExt cx="2628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7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E8713546-80DE-45DF-A51F-7EEBDED54C6D}"/>
                    </a:ext>
                  </a:extLst>
                </p14:cNvPr>
                <p14:cNvContentPartPr/>
                <p14:nvPr/>
              </p14:nvContentPartPr>
              <p14:xfrm>
                <a:off x="6039984" y="3193570"/>
                <a:ext cx="360" cy="360"/>
              </p14:xfrm>
            </p:contentPart>
          </mc:Choice>
          <mc:Fallback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E8713546-80DE-45DF-A51F-7EEBDED54C6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22344" y="308557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9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A005FE10-D4A5-4972-8911-083C0B2C14CB}"/>
                    </a:ext>
                  </a:extLst>
                </p14:cNvPr>
                <p14:cNvContentPartPr/>
                <p14:nvPr/>
              </p14:nvContentPartPr>
              <p14:xfrm>
                <a:off x="6014064" y="3193570"/>
                <a:ext cx="360" cy="360"/>
              </p14:xfrm>
            </p:contentPart>
          </mc:Choice>
          <mc:Fallback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A005FE10-D4A5-4972-8911-083C0B2C14C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96424" y="308557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1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7B9C218E-4953-4C8C-89CA-4B63F3226A24}"/>
                    </a:ext>
                  </a:extLst>
                </p14:cNvPr>
                <p14:cNvContentPartPr/>
                <p14:nvPr/>
              </p14:nvContentPartPr>
              <p14:xfrm>
                <a:off x="6014064" y="3193570"/>
                <a:ext cx="360" cy="360"/>
              </p14:xfrm>
            </p:contentPart>
          </mc:Choice>
          <mc:Fallback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7B9C218E-4953-4C8C-89CA-4B63F3226A2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96424" y="308557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2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1E889F47-B795-42D5-A87F-AE0A09492D80}"/>
                  </a:ext>
                </a:extLst>
              </p14:cNvPr>
              <p14:cNvContentPartPr/>
              <p14:nvPr/>
            </p14:nvContentPartPr>
            <p14:xfrm>
              <a:off x="4919664" y="4752010"/>
              <a:ext cx="360" cy="360"/>
            </p14:xfrm>
          </p:contentPart>
        </mc:Choice>
        <mc:Fallback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1E889F47-B795-42D5-A87F-AE0A09492D8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01664" y="4644370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55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BE8AFA9-A3ED-4E09-B437-7A7CE49BA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71" t="18234" r="3324" b="8606"/>
          <a:stretch/>
        </p:blipFill>
        <p:spPr>
          <a:xfrm>
            <a:off x="64255" y="1016000"/>
            <a:ext cx="12127746" cy="5588000"/>
          </a:xfrm>
        </p:spPr>
      </p:pic>
    </p:spTree>
    <p:extLst>
      <p:ext uri="{BB962C8B-B14F-4D97-AF65-F5344CB8AC3E}">
        <p14:creationId xmlns:p14="http://schemas.microsoft.com/office/powerpoint/2010/main" val="2780852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28A1EB0-98E8-42F4-A91B-533B95498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83" t="16936" r="20827" b="3157"/>
          <a:stretch/>
        </p:blipFill>
        <p:spPr>
          <a:xfrm>
            <a:off x="725496" y="1030110"/>
            <a:ext cx="9931215" cy="5779513"/>
          </a:xfrm>
        </p:spPr>
      </p:pic>
    </p:spTree>
    <p:extLst>
      <p:ext uri="{BB962C8B-B14F-4D97-AF65-F5344CB8AC3E}">
        <p14:creationId xmlns:p14="http://schemas.microsoft.com/office/powerpoint/2010/main" val="109092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Требования к условиям реализации ООП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A8FD442-0FA1-4151-AF40-18806E6A3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62" t="29908" r="5949" b="1601"/>
          <a:stretch/>
        </p:blipFill>
        <p:spPr>
          <a:xfrm>
            <a:off x="54264" y="958122"/>
            <a:ext cx="12126168" cy="5171745"/>
          </a:xfrm>
        </p:spPr>
      </p:pic>
    </p:spTree>
    <p:extLst>
      <p:ext uri="{BB962C8B-B14F-4D97-AF65-F5344CB8AC3E}">
        <p14:creationId xmlns:p14="http://schemas.microsoft.com/office/powerpoint/2010/main" val="232933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CA91AB3-FC87-426F-B037-2C5F5B06E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37" t="25498" r="12076"/>
          <a:stretch/>
        </p:blipFill>
        <p:spPr>
          <a:xfrm>
            <a:off x="107401" y="911459"/>
            <a:ext cx="11633043" cy="5850585"/>
          </a:xfrm>
        </p:spPr>
      </p:pic>
    </p:spTree>
    <p:extLst>
      <p:ext uri="{BB962C8B-B14F-4D97-AF65-F5344CB8AC3E}">
        <p14:creationId xmlns:p14="http://schemas.microsoft.com/office/powerpoint/2010/main" val="3553129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671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Учебный план обновленных ФГОС ООО</a:t>
            </a:r>
            <a:endParaRPr lang="ru-RU" b="1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2FF41EC6-7B56-4C3B-808D-7EDD2566F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275710"/>
              </p:ext>
            </p:extLst>
          </p:nvPr>
        </p:nvGraphicFramePr>
        <p:xfrm>
          <a:off x="158044" y="587023"/>
          <a:ext cx="11887200" cy="5869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0756">
                  <a:extLst>
                    <a:ext uri="{9D8B030D-6E8A-4147-A177-3AD203B41FA5}">
                      <a16:colId xmlns:a16="http://schemas.microsoft.com/office/drawing/2014/main" xmlns="" val="2803861728"/>
                    </a:ext>
                  </a:extLst>
                </a:gridCol>
                <a:gridCol w="7676444">
                  <a:extLst>
                    <a:ext uri="{9D8B030D-6E8A-4147-A177-3AD203B41FA5}">
                      <a16:colId xmlns:a16="http://schemas.microsoft.com/office/drawing/2014/main" xmlns="" val="1153096761"/>
                    </a:ext>
                  </a:extLst>
                </a:gridCol>
              </a:tblGrid>
              <a:tr h="51488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Предметные области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Учебные предметы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2253984"/>
                  </a:ext>
                </a:extLst>
              </a:tr>
              <a:tr h="376940">
                <a:tc>
                  <a:txBody>
                    <a:bodyPr/>
                    <a:lstStyle/>
                    <a:p>
                      <a:r>
                        <a:rPr lang="ru-RU" sz="2000" dirty="0"/>
                        <a:t>Русский язык и 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/>
                        <a:t>Русский язык,</a:t>
                      </a:r>
                      <a:r>
                        <a:rPr kumimoji="0" lang="ru-RU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Литература</a:t>
                      </a:r>
                      <a:endParaRPr lang="ru-RU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2959622"/>
                  </a:ext>
                </a:extLst>
              </a:tr>
              <a:tr h="683259">
                <a:tc>
                  <a:txBody>
                    <a:bodyPr/>
                    <a:lstStyle/>
                    <a:p>
                      <a:r>
                        <a:rPr lang="ru-RU" sz="2000" dirty="0"/>
                        <a:t>Родной язык и родная 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Родной язык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 (или) государственный язык республики Российской Федерации, </a:t>
                      </a:r>
                      <a:r>
                        <a:rPr kumimoji="0" lang="ru-RU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Родная литература</a:t>
                      </a:r>
                      <a:endParaRPr lang="ru-RU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8546134"/>
                  </a:ext>
                </a:extLst>
              </a:tr>
              <a:tr h="364134">
                <a:tc>
                  <a:txBody>
                    <a:bodyPr/>
                    <a:lstStyle/>
                    <a:p>
                      <a:r>
                        <a:rPr lang="ru-RU" sz="2000" dirty="0"/>
                        <a:t>Иностранные языки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Иностранный язык, Второй иностранный язык</a:t>
                      </a:r>
                      <a:endParaRPr lang="ru-RU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3289318"/>
                  </a:ext>
                </a:extLst>
              </a:tr>
              <a:tr h="411088">
                <a:tc>
                  <a:txBody>
                    <a:bodyPr/>
                    <a:lstStyle/>
                    <a:p>
                      <a:r>
                        <a:rPr lang="ru-RU" sz="2000" dirty="0"/>
                        <a:t>Математика и 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Математика, Информатика</a:t>
                      </a:r>
                      <a:endParaRPr lang="ru-RU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7047403"/>
                  </a:ext>
                </a:extLst>
              </a:tr>
              <a:tr h="514881">
                <a:tc>
                  <a:txBody>
                    <a:bodyPr/>
                    <a:lstStyle/>
                    <a:p>
                      <a:r>
                        <a:rPr lang="ru-RU" sz="2000" dirty="0"/>
                        <a:t>Общественно - научные предметы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/>
                        <a:t>История, обществознания, география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8434710"/>
                  </a:ext>
                </a:extLst>
              </a:tr>
              <a:tr h="514881">
                <a:tc>
                  <a:txBody>
                    <a:bodyPr/>
                    <a:lstStyle/>
                    <a:p>
                      <a:r>
                        <a:rPr lang="ru-RU" sz="2000" dirty="0"/>
                        <a:t>Естественнонаучные предметы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/>
                        <a:t>Физика, химия, биология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003455"/>
                  </a:ext>
                </a:extLst>
              </a:tr>
              <a:tr h="683259">
                <a:tc>
                  <a:txBody>
                    <a:bodyPr/>
                    <a:lstStyle/>
                    <a:p>
                      <a:r>
                        <a:rPr lang="ru-RU" sz="2000" dirty="0"/>
                        <a:t>Основы духовно-нравственной культуры народов России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6983045"/>
                  </a:ext>
                </a:extLst>
              </a:tr>
              <a:tr h="514881">
                <a:tc>
                  <a:txBody>
                    <a:bodyPr/>
                    <a:lstStyle/>
                    <a:p>
                      <a:r>
                        <a:rPr lang="ru-RU" sz="2100" dirty="0"/>
                        <a:t>Искусство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/>
                        <a:t>Изобразительное искусство, музыка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8573033"/>
                  </a:ext>
                </a:extLst>
              </a:tr>
              <a:tr h="293257">
                <a:tc>
                  <a:txBody>
                    <a:bodyPr/>
                    <a:lstStyle/>
                    <a:p>
                      <a:r>
                        <a:rPr lang="ru-RU" sz="2100" dirty="0"/>
                        <a:t>Технология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Технология</a:t>
                      </a:r>
                      <a:endParaRPr lang="ru-RU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2444984"/>
                  </a:ext>
                </a:extLst>
              </a:tr>
              <a:tr h="683259">
                <a:tc>
                  <a:txBody>
                    <a:bodyPr/>
                    <a:lstStyle/>
                    <a:p>
                      <a:r>
                        <a:rPr lang="ru-RU" sz="2100" dirty="0"/>
                        <a:t>Физическая культура и основы безопасности жизнедеятельности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Физическая культура, Основы безопасности жизнедеятельности</a:t>
                      </a:r>
                    </a:p>
                    <a:p>
                      <a:endParaRPr lang="ru-RU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8815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81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/>
              <a:t>Введение обновленных ФГОС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1AE3D8E-62DF-4048-98E9-A766B69C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20" y="953037"/>
            <a:ext cx="11655380" cy="5692462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/>
              <a:t>Исполнитель</a:t>
            </a:r>
            <a:r>
              <a:rPr lang="ru-RU" sz="4400" dirty="0"/>
              <a:t> – Министерство просвещения Российской Федерации;</a:t>
            </a:r>
          </a:p>
          <a:p>
            <a:pPr marL="0" indent="0">
              <a:buNone/>
            </a:pPr>
            <a:r>
              <a:rPr lang="ru-RU" sz="4400" b="1" dirty="0"/>
              <a:t>Оператор</a:t>
            </a:r>
            <a:r>
              <a:rPr lang="ru-RU" sz="4400" dirty="0"/>
              <a:t> – разработчик содержательного контента – Институт стратегии развития образования Российской Академии образования;</a:t>
            </a:r>
          </a:p>
          <a:p>
            <a:pPr marL="0" indent="0">
              <a:buNone/>
            </a:pPr>
            <a:r>
              <a:rPr lang="ru-RU" sz="4400" b="1" dirty="0"/>
              <a:t>Исполнитель по разработке УМК </a:t>
            </a:r>
            <a:r>
              <a:rPr lang="ru-RU" sz="4400" dirty="0"/>
              <a:t>– группа компаний «Просвещение»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814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Учебный план Программы основного общего образования. Пункт 33.1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FA990A9-3B4A-48AE-A7AD-919CBF259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85" t="39248" r="18479" b="16519"/>
          <a:stretch/>
        </p:blipFill>
        <p:spPr>
          <a:xfrm>
            <a:off x="-33507" y="982134"/>
            <a:ext cx="12204394" cy="577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98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Учебный план Программы основного общего образования. Пункт 33.1</a:t>
            </a:r>
            <a:endParaRPr lang="ru-RU" b="1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8DD84F79-81C2-42FA-9E13-9A3DC4AA4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01" r="1887" b="45003"/>
          <a:stretch/>
        </p:blipFill>
        <p:spPr>
          <a:xfrm>
            <a:off x="155330" y="3996267"/>
            <a:ext cx="11903317" cy="23706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F62BAD8-3ED9-4826-9046-43A5FB37A7C4}"/>
              </a:ext>
            </a:extLst>
          </p:cNvPr>
          <p:cNvSpPr txBox="1"/>
          <p:nvPr/>
        </p:nvSpPr>
        <p:spPr>
          <a:xfrm>
            <a:off x="383821" y="970844"/>
            <a:ext cx="11006667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Обновленные ФГОС ООО устанавливают новые требования к преподаванию иностранных языков: с первого сентября 2022 года изучение второго иностранного языка будет осуществляться по заявлению обучающихся, родителей и при наличии в организации необходимых условий.</a:t>
            </a:r>
          </a:p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Пункт 33.1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E2B64D7-605A-4FB4-9F8B-16D46F0C0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382"/>
            <a:ext cx="12192000" cy="57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68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6F3498-0F9F-4D8D-936F-E4F1A1D61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297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Сайт  Института развития образования                    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105FE01-30A0-424A-8A98-DAD32DCFF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16" y="1037009"/>
            <a:ext cx="11708035" cy="56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1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5"/>
          <p:cNvSpPr txBox="1">
            <a:spLocks/>
          </p:cNvSpPr>
          <p:nvPr/>
        </p:nvSpPr>
        <p:spPr>
          <a:xfrm>
            <a:off x="3570832" y="2866317"/>
            <a:ext cx="5451475" cy="69659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400" b="1" dirty="0">
                <a:solidFill>
                  <a:srgbClr val="C00000"/>
                </a:solidFill>
              </a:rPr>
              <a:t>Спасибо</a:t>
            </a:r>
            <a:r>
              <a:rPr lang="ru-RU" sz="4400" b="1" spc="-30" dirty="0">
                <a:solidFill>
                  <a:srgbClr val="C00000"/>
                </a:solidFill>
              </a:rPr>
              <a:t> </a:t>
            </a:r>
            <a:r>
              <a:rPr lang="ru-RU" sz="4400" b="1" dirty="0">
                <a:solidFill>
                  <a:srgbClr val="C00000"/>
                </a:solidFill>
              </a:rPr>
              <a:t>за</a:t>
            </a:r>
            <a:r>
              <a:rPr lang="ru-RU" sz="4400" b="1" spc="-20" dirty="0">
                <a:solidFill>
                  <a:srgbClr val="C00000"/>
                </a:solidFill>
              </a:rPr>
              <a:t> </a:t>
            </a:r>
            <a:r>
              <a:rPr lang="ru-RU" sz="4400" b="1" spc="-10" dirty="0">
                <a:solidFill>
                  <a:srgbClr val="C00000"/>
                </a:solidFill>
              </a:rPr>
              <a:t>внимание!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4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992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ru-RU" sz="4000" b="1" dirty="0"/>
              <a:t>Ресурсное обеспечение введения обновленных ФГОС.</a:t>
            </a:r>
            <a:br>
              <a:rPr lang="ru-RU" sz="4000" b="1" dirty="0"/>
            </a:br>
            <a:r>
              <a:rPr lang="ru-RU" sz="4000" b="1" dirty="0"/>
              <a:t>Портал «Единое содержание общего образования» </a:t>
            </a:r>
            <a:r>
              <a:rPr lang="en-US" sz="4000" b="1" dirty="0"/>
              <a:t>edsoo.ru</a:t>
            </a:r>
            <a:br>
              <a:rPr lang="en-US" sz="4000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C6B2B46-BDA1-4808-B665-D4ED64A34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03" y="1030310"/>
            <a:ext cx="11436439" cy="531897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/>
              <a:t>ИНФОРМАЦИОННО-ТЕХНОЛОГИЧЕСКОЕ СОПРОВОЖДЕНИЕ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C54E3A1-89FC-41A3-95BE-06C021DC3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6" t="15007" r="6196" b="9464"/>
          <a:stretch/>
        </p:blipFill>
        <p:spPr>
          <a:xfrm>
            <a:off x="425003" y="1069925"/>
            <a:ext cx="11341994" cy="56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5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Портал «Единое содержание общего образования»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edsoo.ru</a:t>
            </a:r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3CB8628A-329D-474C-BF83-A004AE187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71" t="10834" r="7724"/>
          <a:stretch/>
        </p:blipFill>
        <p:spPr>
          <a:xfrm>
            <a:off x="1030310" y="940159"/>
            <a:ext cx="10212946" cy="5877800"/>
          </a:xfrm>
        </p:spPr>
      </p:pic>
    </p:spTree>
    <p:extLst>
      <p:ext uri="{BB962C8B-B14F-4D97-AF65-F5344CB8AC3E}">
        <p14:creationId xmlns:p14="http://schemas.microsoft.com/office/powerpoint/2010/main" val="154934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Портал «Единое содержание общего образования»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edsoo.ru</a:t>
            </a:r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5A385CBC-7854-4404-AE34-4F1AF9A57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78" t="14872" r="6292"/>
          <a:stretch/>
        </p:blipFill>
        <p:spPr>
          <a:xfrm>
            <a:off x="869031" y="811369"/>
            <a:ext cx="10931962" cy="6046631"/>
          </a:xfrm>
        </p:spPr>
      </p:pic>
    </p:spTree>
    <p:extLst>
      <p:ext uri="{BB962C8B-B14F-4D97-AF65-F5344CB8AC3E}">
        <p14:creationId xmlns:p14="http://schemas.microsoft.com/office/powerpoint/2010/main" val="191106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Портал «Единое содержание общего образования»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edsoo.ru</a:t>
            </a:r>
            <a:endParaRPr lang="ru-RU" b="1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72BA9987-B684-4665-9743-9C3F03D8B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50" t="10183" r="8211" b="11579"/>
          <a:stretch/>
        </p:blipFill>
        <p:spPr>
          <a:xfrm>
            <a:off x="190646" y="811370"/>
            <a:ext cx="11882107" cy="6046630"/>
          </a:xfrm>
        </p:spPr>
      </p:pic>
    </p:spTree>
    <p:extLst>
      <p:ext uri="{BB962C8B-B14F-4D97-AF65-F5344CB8AC3E}">
        <p14:creationId xmlns:p14="http://schemas.microsoft.com/office/powerpoint/2010/main" val="55637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Структура обновленных ФГОС</a:t>
            </a: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75EF876-E56B-4414-B511-6EC3C3432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48" t="14701" r="12126" b="8248"/>
          <a:stretch/>
        </p:blipFill>
        <p:spPr>
          <a:xfrm>
            <a:off x="746976" y="811370"/>
            <a:ext cx="10689463" cy="5965410"/>
          </a:xfrm>
        </p:spPr>
      </p:pic>
    </p:spTree>
    <p:extLst>
      <p:ext uri="{BB962C8B-B14F-4D97-AF65-F5344CB8AC3E}">
        <p14:creationId xmlns:p14="http://schemas.microsoft.com/office/powerpoint/2010/main" val="423732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BC5D6F44-C17F-413C-9C74-F7BFDDD7D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337" r="5534" b="2662"/>
          <a:stretch/>
        </p:blipFill>
        <p:spPr>
          <a:xfrm>
            <a:off x="-89047" y="811369"/>
            <a:ext cx="12062723" cy="6046630"/>
          </a:xfrm>
        </p:spPr>
      </p:pic>
    </p:spTree>
    <p:extLst>
      <p:ext uri="{BB962C8B-B14F-4D97-AF65-F5344CB8AC3E}">
        <p14:creationId xmlns:p14="http://schemas.microsoft.com/office/powerpoint/2010/main" val="299879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0A163F-B0C1-47EE-965D-44DF2618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136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Содержание обновленных ФГОС</a:t>
            </a: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5C06BD8-EE91-42AD-992A-9B871970A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9" t="23308" r="11286"/>
          <a:stretch/>
        </p:blipFill>
        <p:spPr>
          <a:xfrm>
            <a:off x="195885" y="812421"/>
            <a:ext cx="11970488" cy="6045577"/>
          </a:xfrm>
        </p:spPr>
      </p:pic>
    </p:spTree>
    <p:extLst>
      <p:ext uri="{BB962C8B-B14F-4D97-AF65-F5344CB8AC3E}">
        <p14:creationId xmlns:p14="http://schemas.microsoft.com/office/powerpoint/2010/main" val="3252818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339</Words>
  <Application>Microsoft Office PowerPoint</Application>
  <PresentationFormat>Произвольный</PresentationFormat>
  <Paragraphs>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Введение обновленных ФГОС</vt:lpstr>
      <vt:lpstr>  Ресурсное обеспечение введения обновленных ФГОС. Портал «Единое содержание общего образования» edsoo.ru  </vt:lpstr>
      <vt:lpstr>Портал «Единое содержание общего образования» edsoo.ru</vt:lpstr>
      <vt:lpstr>Портал «Единое содержание общего образования» edsoo.ru</vt:lpstr>
      <vt:lpstr>Портал «Единое содержание общего образования» edsoo.ru</vt:lpstr>
      <vt:lpstr>Структура обновленных ФГОС</vt:lpstr>
      <vt:lpstr>Содержание обновленных ФГОС</vt:lpstr>
      <vt:lpstr>Содержание обновленных ФГОС</vt:lpstr>
      <vt:lpstr>Содержание обновленных ФГОС</vt:lpstr>
      <vt:lpstr>Содержание обновленных ФГОС</vt:lpstr>
      <vt:lpstr>Содержание обновленных ФГОС</vt:lpstr>
      <vt:lpstr>Содержание обновленных ФГОС</vt:lpstr>
      <vt:lpstr>Содержание обновленных ФГОС</vt:lpstr>
      <vt:lpstr>Содержание обновленных ФГОС</vt:lpstr>
      <vt:lpstr>Содержание обновленных ФГОС</vt:lpstr>
      <vt:lpstr>Требования к условиям реализации ООП</vt:lpstr>
      <vt:lpstr>Содержание обновленных ФГОС</vt:lpstr>
      <vt:lpstr>Учебный план обновленных ФГОС ООО</vt:lpstr>
      <vt:lpstr>Учебный план Программы основного общего образования. Пункт 33.1</vt:lpstr>
      <vt:lpstr>Учебный план Программы основного общего образования. Пункт 33.1</vt:lpstr>
      <vt:lpstr>Сайт  Института развития образования           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Орловской области</dc:title>
  <dc:creator>Elena</dc:creator>
  <cp:lastModifiedBy>Пользователь Windows</cp:lastModifiedBy>
  <cp:revision>106</cp:revision>
  <dcterms:created xsi:type="dcterms:W3CDTF">2021-12-21T06:53:45Z</dcterms:created>
  <dcterms:modified xsi:type="dcterms:W3CDTF">2022-04-26T12:45:45Z</dcterms:modified>
</cp:coreProperties>
</file>